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</p:sldIdLst>
  <p:sldSz cx="9144000" cy="5143500"/>
  <p:notesSz cx="6858000" cy="9144000"/>
  <p:embeddedFontLst>
    <p:embeddedFont>
      <p:font typeface="Nunito"/>
      <p:regular r:id="rId35"/>
    </p:embeddedFont>
    <p:embeddedFont>
      <p:font typeface="Calibri" panose="020F0502020204030204"/>
      <p:regular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2C24A2D-04DE-4658-AC48-5338289242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3.xml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d74cf0d8a_0_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d74cf0d8a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74cf0d8a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d74cf0d8a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d74cf0d8a_0_1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d74cf0d8a_0_1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d8befe974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d8befe974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d8befe974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d8befe974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d74cf0d8a_0_1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d74cf0d8a_0_1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a6bec34b1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a6bec34b1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d74cf0d8a_0_1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d74cf0d8a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d74cf0d8a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d74cf0d8a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d74cf0d8a_0_2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d74cf0d8a_0_2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d74cf0d8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d74cf0d8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e34d7f625_1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e34d7f625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a6bec34b1_0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a6bec34b1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a6bec34b1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a6bec34b1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d74cf0d8a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d74cf0d8a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e34d7f625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e34d7f625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a6bec34b1_0_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a6bec34b1_0_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d74cf0d8a_0_2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d74cf0d8a_0_2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96e9fe218_0_3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96e9fe218_0_3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d74cf0d8a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d74cf0d8a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d74cf0d8a_0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d74cf0d8a_0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e38f69466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e38f69466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d74cf0d8a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d74cf0d8a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d74cf0d8a_0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d74cf0d8a_0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d74cf0d8a_0_1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d74cf0d8a_0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d74cf0d8a_0_1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d74cf0d8a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1"/>
          <p:cNvSpPr txBox="1"/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dk2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0"/>
          <p:cNvSpPr txBox="1"/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  <a:defRPr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●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○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 panose="020F0502020204030204"/>
              <a:buChar char="■"/>
              <a:defRPr sz="11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6253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HDB Price P</a:t>
            </a:r>
            <a:r>
              <a:rPr lang="zh-CN"/>
              <a:t>rediction</a:t>
            </a:r>
            <a:endParaRPr lang="zh-CN"/>
          </a:p>
        </p:txBody>
      </p:sp>
      <p:sp>
        <p:nvSpPr>
          <p:cNvPr id="129" name="Google Shape;129;p13"/>
          <p:cNvSpPr txBox="1"/>
          <p:nvPr>
            <p:ph type="subTitle" idx="1"/>
          </p:nvPr>
        </p:nvSpPr>
        <p:spPr>
          <a:xfrm>
            <a:off x="1448525" y="2190979"/>
            <a:ext cx="63237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Group 4</a:t>
            </a: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         </a:t>
            </a:r>
            <a:endParaRPr sz="2700"/>
          </a:p>
        </p:txBody>
      </p:sp>
      <p:sp>
        <p:nvSpPr>
          <p:cNvPr id="130" name="Google Shape;130;p13"/>
          <p:cNvSpPr txBox="1"/>
          <p:nvPr/>
        </p:nvSpPr>
        <p:spPr>
          <a:xfrm>
            <a:off x="4441500" y="3431525"/>
            <a:ext cx="45216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0D0D0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Group Members: GUO HAONAN  HUANG YUWEI  </a:t>
            </a:r>
            <a:endParaRPr sz="1700">
              <a:solidFill>
                <a:srgbClr val="0D0D0D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0D0D0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       JIA JIA                 LU RUNNAN</a:t>
            </a:r>
            <a:r>
              <a:rPr lang="zh-CN" sz="17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17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</a:t>
            </a:r>
            <a:r>
              <a:rPr lang="zh-CN" b="1">
                <a:solidFill>
                  <a:schemeClr val="dk2"/>
                </a:solidFill>
              </a:rPr>
              <a:t>by Street Name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6333425" y="444110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21418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4200" y="885899"/>
            <a:ext cx="3140000" cy="30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06550" y="885900"/>
            <a:ext cx="3140000" cy="30836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2397175" y="3969525"/>
            <a:ext cx="523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</a:t>
            </a:r>
            <a:r>
              <a:rPr lang="zh-CN" sz="13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feature has an influence on HDB Resale or Rental Price.</a:t>
            </a:r>
            <a:endParaRPr lang="zh-CN"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Block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6333425" y="444110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21418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2350" y="951674"/>
            <a:ext cx="3358900" cy="27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67075" y="951675"/>
            <a:ext cx="3358900" cy="27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2490975" y="3858925"/>
            <a:ext cx="5096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</a:t>
            </a:r>
            <a:r>
              <a:rPr lang="zh-CN" sz="13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Block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feature has an influence on HDB Resale or Rental Price.</a:t>
            </a:r>
            <a:endParaRPr lang="zh-CN"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Floor Level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878350" y="437855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70150" y="1205250"/>
            <a:ext cx="4335451" cy="16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2339200" y="2939150"/>
            <a:ext cx="4521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 </a:t>
            </a:r>
            <a:r>
              <a:rPr lang="zh-CN" b="1">
                <a:solidFill>
                  <a:schemeClr val="accent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floor level</a:t>
            </a:r>
            <a:r>
              <a:rPr lang="zh-CN">
                <a:solidFill>
                  <a:schemeClr val="dk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becomes higher, resale prices will increase. 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Therefore, we decided to use this feature.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highlight>
                <a:schemeClr val="dk1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Remaining Lease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38503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25350" y="890173"/>
            <a:ext cx="4339699" cy="2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2523150" y="3340400"/>
            <a:ext cx="409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It's </a:t>
            </a:r>
            <a:r>
              <a:rPr lang="zh-CN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hard to say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the duration of </a:t>
            </a:r>
            <a:r>
              <a:rPr lang="zh-CN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remaining house lease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is correlated with resale prices. Therefore, we decided to discard this feature.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Floor Area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850350" y="45285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92725" y="892375"/>
            <a:ext cx="4558552" cy="2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2375400" y="2983200"/>
            <a:ext cx="43932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Removing some outliers, we can find the</a:t>
            </a:r>
            <a:r>
              <a:rPr lang="zh-CN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house area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has an obvious </a:t>
            </a:r>
            <a:r>
              <a:rPr lang="zh-CN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positive impact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on price.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 addition, considering we often using metric Resale Price per Unit of house to measure in reality, we handle our y as unit_price = resale_prices/floor_area_sqm.</a:t>
            </a:r>
            <a:endParaRPr b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1888674" y="1746100"/>
            <a:ext cx="5995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PART 03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Price Prediction and Results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1435200" y="55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28"/>
          <p:cNvSpPr txBox="1"/>
          <p:nvPr>
            <p:ph type="title"/>
          </p:nvPr>
        </p:nvSpPr>
        <p:spPr>
          <a:xfrm>
            <a:off x="819150" y="24230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Feature Selection</a:t>
            </a:r>
            <a:r>
              <a:rPr lang="zh-CN" sz="3200" b="1">
                <a:solidFill>
                  <a:schemeClr val="dk2"/>
                </a:solidFill>
              </a:rPr>
              <a:t> 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1003400" y="1897175"/>
            <a:ext cx="2365500" cy="275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Features 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Year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Block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Flat Type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Floor Level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Model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1084550" y="1351463"/>
            <a:ext cx="2203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Resale Dataset:</a:t>
            </a:r>
            <a:endParaRPr sz="16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5613350" y="1351475"/>
            <a:ext cx="19128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For Rental Dataset:</a:t>
            </a:r>
            <a:endParaRPr sz="16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5387000" y="1858775"/>
            <a:ext cx="2365500" cy="275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Features 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 Increment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Block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Flat Type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928900" y="852125"/>
            <a:ext cx="7178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After analyzing </a:t>
            </a:r>
            <a:r>
              <a:rPr lang="zh-CN" sz="1250">
                <a:highlight>
                  <a:schemeClr val="dk1"/>
                </a:highlight>
              </a:rPr>
              <a:t>the correlation between all features and label, we choose several features which have great impact on price.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2276500" y="229800"/>
            <a:ext cx="43242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65" b="1">
                <a:solidFill>
                  <a:schemeClr val="dk2"/>
                </a:solidFill>
              </a:rPr>
              <a:t>Data Preperation</a:t>
            </a:r>
            <a:r>
              <a:rPr lang="zh-CN" sz="3200" b="1">
                <a:solidFill>
                  <a:schemeClr val="dk2"/>
                </a:solidFill>
              </a:rPr>
              <a:t> 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883000" y="806475"/>
            <a:ext cx="1944300" cy="208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Features 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Year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Block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Flat Type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Floor Level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Model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82" name="Google Shape;282;p29"/>
          <p:cNvCxnSpPr>
            <a:stCxn id="281" idx="3"/>
            <a:endCxn id="283" idx="1"/>
          </p:cNvCxnSpPr>
          <p:nvPr/>
        </p:nvCxnSpPr>
        <p:spPr>
          <a:xfrm rot="10800000" flipH="1">
            <a:off x="2827300" y="1511025"/>
            <a:ext cx="2999700" cy="33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9"/>
          <p:cNvCxnSpPr>
            <a:stCxn id="281" idx="3"/>
            <a:endCxn id="285" idx="1"/>
          </p:cNvCxnSpPr>
          <p:nvPr/>
        </p:nvCxnSpPr>
        <p:spPr>
          <a:xfrm>
            <a:off x="2827300" y="1850325"/>
            <a:ext cx="2999700" cy="107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3" name="Google Shape;283;p29"/>
          <p:cNvSpPr/>
          <p:nvPr/>
        </p:nvSpPr>
        <p:spPr>
          <a:xfrm>
            <a:off x="5826975" y="979388"/>
            <a:ext cx="2390100" cy="10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One-hot Encoding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Year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b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Model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5826975" y="2323288"/>
            <a:ext cx="2390100" cy="119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Ordinal Encoding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Block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Flat Type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Floor Level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60100" y="3001650"/>
            <a:ext cx="2390100" cy="19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</a:t>
            </a: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Features 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 Increment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Block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Flat Type 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87" name="Google Shape;287;p29"/>
          <p:cNvCxnSpPr>
            <a:stCxn id="286" idx="3"/>
            <a:endCxn id="283" idx="1"/>
          </p:cNvCxnSpPr>
          <p:nvPr/>
        </p:nvCxnSpPr>
        <p:spPr>
          <a:xfrm rot="10800000" flipH="1">
            <a:off x="3050200" y="1511250"/>
            <a:ext cx="2776800" cy="24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9"/>
          <p:cNvCxnSpPr>
            <a:stCxn id="286" idx="3"/>
            <a:endCxn id="285" idx="1"/>
          </p:cNvCxnSpPr>
          <p:nvPr/>
        </p:nvCxnSpPr>
        <p:spPr>
          <a:xfrm rot="10800000" flipH="1">
            <a:off x="3050200" y="2920950"/>
            <a:ext cx="2776800" cy="10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29"/>
          <p:cNvSpPr/>
          <p:nvPr/>
        </p:nvSpPr>
        <p:spPr>
          <a:xfrm>
            <a:off x="5826975" y="3807725"/>
            <a:ext cx="2390100" cy="97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Standardization and Normalization </a:t>
            </a:r>
            <a:endParaRPr sz="1800" b="1" i="1">
              <a:solidFill>
                <a:schemeClr val="accent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 Increment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90" name="Google Shape;290;p29"/>
          <p:cNvCxnSpPr>
            <a:stCxn id="286" idx="3"/>
            <a:endCxn id="289" idx="1"/>
          </p:cNvCxnSpPr>
          <p:nvPr/>
        </p:nvCxnSpPr>
        <p:spPr>
          <a:xfrm>
            <a:off x="3050200" y="3972750"/>
            <a:ext cx="2776800" cy="3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30"/>
          <p:cNvSpPr txBox="1"/>
          <p:nvPr>
            <p:ph type="title"/>
          </p:nvPr>
        </p:nvSpPr>
        <p:spPr>
          <a:xfrm>
            <a:off x="819150" y="27300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Regression Model 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560400" y="1005650"/>
            <a:ext cx="40458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Char char="●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Linear Regression Model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Char char="●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Decision Tree Regression Model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set the max depth = 20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(Also try Random Forest Model)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4890150" y="1005650"/>
            <a:ext cx="40917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Char char="●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AdaBoost Regression Model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We set the number of weak learners = 50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Char char="●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Multi-Layer Perceptron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</a:t>
            </a: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set two hidden layers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The number of neurons in each layers is 50 and 20 respectively.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We attempted to set up a deeper or bigger neural network, but them saw virtually no improvement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773100" y="2780175"/>
            <a:ext cx="3441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31"/>
          <p:cNvSpPr txBox="1"/>
          <p:nvPr>
            <p:ph type="body" idx="1"/>
          </p:nvPr>
        </p:nvSpPr>
        <p:spPr>
          <a:xfrm>
            <a:off x="819150" y="2571750"/>
            <a:ext cx="3188100" cy="20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60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Evaluation metrics:</a:t>
            </a:r>
            <a:endParaRPr sz="6600"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70"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70"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21945" algn="l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al" panose="020B0604020202020204"/>
              <a:buChar char="●"/>
            </a:pPr>
            <a:endParaRPr sz="5865"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31"/>
          <p:cNvSpPr txBox="1"/>
          <p:nvPr>
            <p:ph type="title"/>
          </p:nvPr>
        </p:nvSpPr>
        <p:spPr>
          <a:xfrm>
            <a:off x="1118550" y="43420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Model Evaluation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4890175" y="3019650"/>
            <a:ext cx="41916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MAE (Mean Absolute Error)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 panose="020F0502020204030204"/>
              <a:buChar char="●"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MAPE(Mean Absolute Percentage Error)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3650" y="3193588"/>
            <a:ext cx="2673600" cy="8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4900" y="3419463"/>
            <a:ext cx="2168675" cy="42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74888" y="4210784"/>
            <a:ext cx="2348950" cy="5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775800" y="1402375"/>
            <a:ext cx="7592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D0D0D"/>
                </a:solidFill>
                <a:highlight>
                  <a:srgbClr val="FFFFFF"/>
                </a:highlight>
              </a:rPr>
              <a:t>We mainly evaluate the model's performance from the perspectives of error and data variability. We use R-square score, Mean Absolute Error and Mean Absolute Percentage Error as evaluation metrics.</a:t>
            </a:r>
            <a:endParaRPr sz="16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1550" y="197001"/>
            <a:ext cx="7331452" cy="21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2956050" y="814625"/>
            <a:ext cx="2556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8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Contents</a:t>
            </a:r>
            <a:endParaRPr sz="38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1262725" y="2372150"/>
            <a:ext cx="836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40300" y="3400225"/>
            <a:ext cx="1075500" cy="101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300" y="1829827"/>
            <a:ext cx="1075500" cy="101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31925" y="1829825"/>
            <a:ext cx="1075500" cy="10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31925" y="3402547"/>
            <a:ext cx="1075500" cy="100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2137075" y="2100975"/>
            <a:ext cx="247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Dataset and Preprocessing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107425" y="2100988"/>
            <a:ext cx="247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Exploratory Data Analysis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2137075" y="3671363"/>
            <a:ext cx="247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Price Prediction and Results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107425" y="3671363"/>
            <a:ext cx="24768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Reflection and conclusion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928575" y="7361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819150" y="360825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Results of Regression Model</a:t>
            </a:r>
            <a:endParaRPr lang="zh-CN" sz="3200" b="1">
              <a:solidFill>
                <a:schemeClr val="dk2"/>
              </a:solidFill>
            </a:endParaRPr>
          </a:p>
        </p:txBody>
      </p:sp>
      <p:graphicFrame>
        <p:nvGraphicFramePr>
          <p:cNvPr id="317" name="Google Shape;317;p32"/>
          <p:cNvGraphicFramePr/>
          <p:nvPr>
            <p:custDataLst>
              <p:tags r:id="rId1"/>
            </p:custDataLst>
          </p:nvPr>
        </p:nvGraphicFramePr>
        <p:xfrm>
          <a:off x="707125" y="2391525"/>
          <a:ext cx="3571050" cy="3000000"/>
        </p:xfrm>
        <a:graphic>
          <a:graphicData uri="http://schemas.openxmlformats.org/drawingml/2006/table">
            <a:tbl>
              <a:tblPr>
                <a:noFill/>
                <a:tableStyleId>{B2C24A2D-04DE-4658-AC48-533828924202}</a:tableStyleId>
              </a:tblPr>
              <a:tblGrid>
                <a:gridCol w="2234775"/>
                <a:gridCol w="631825"/>
                <a:gridCol w="704450"/>
              </a:tblGrid>
              <a:tr h="3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MAE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MAPE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40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Linear Regression</a:t>
                      </a:r>
                      <a:endParaRPr sz="1200" b="1">
                        <a:solidFill>
                          <a:schemeClr val="dk2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417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14%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7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Decision Tree Regression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464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19%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8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AdaBoost Regression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1384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70%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56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Multi-Layer Perceptron</a:t>
                      </a:r>
                      <a:endParaRPr sz="1200" b="1">
                        <a:solidFill>
                          <a:schemeClr val="accent2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</a:t>
                      </a: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45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</a:t>
                      </a: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18" name="Google Shape;318;p32"/>
          <p:cNvSpPr txBox="1"/>
          <p:nvPr/>
        </p:nvSpPr>
        <p:spPr>
          <a:xfrm>
            <a:off x="1451475" y="4415250"/>
            <a:ext cx="1985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 per Unit</a:t>
            </a:r>
            <a:endParaRPr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6468825" y="444975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320" name="Google Shape;320;p32"/>
          <p:cNvGraphicFramePr/>
          <p:nvPr/>
        </p:nvGraphicFramePr>
        <p:xfrm>
          <a:off x="4991800" y="2391525"/>
          <a:ext cx="3571050" cy="3000000"/>
        </p:xfrm>
        <a:graphic>
          <a:graphicData uri="http://schemas.openxmlformats.org/drawingml/2006/table">
            <a:tbl>
              <a:tblPr>
                <a:noFill/>
                <a:tableStyleId>{B2C24A2D-04DE-4658-AC48-533828924202}</a:tableStyleId>
              </a:tblPr>
              <a:tblGrid>
                <a:gridCol w="2234775"/>
                <a:gridCol w="631825"/>
                <a:gridCol w="704450"/>
              </a:tblGrid>
              <a:tr h="3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MAE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MAPE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40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Linear Regression</a:t>
                      </a:r>
                      <a:endParaRPr sz="1200" b="1">
                        <a:solidFill>
                          <a:schemeClr val="accent2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407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17%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7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Decision Tree Regression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414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17%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8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AdaBoost Regression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427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18%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  <a:tr h="356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Multi-Layer Perceptron</a:t>
                      </a:r>
                      <a:endParaRPr sz="1200" b="1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407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171616"/>
                          </a:solidFill>
                          <a:highlight>
                            <a:srgbClr val="FFFFFF"/>
                          </a:highlight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16%</a:t>
                      </a:r>
                      <a:endParaRPr sz="1000"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21" name="Google Shape;321;p32"/>
          <p:cNvSpPr txBox="1"/>
          <p:nvPr/>
        </p:nvSpPr>
        <p:spPr>
          <a:xfrm>
            <a:off x="707125" y="1183125"/>
            <a:ext cx="7151400" cy="123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D0D0D"/>
                </a:solidFill>
                <a:highlight>
                  <a:schemeClr val="dk1"/>
                </a:highlight>
              </a:rPr>
              <a:t>Resale: R-square </a:t>
            </a:r>
            <a:r>
              <a:rPr lang="zh-CN" sz="1500">
                <a:solidFill>
                  <a:srgbClr val="0D0D0D"/>
                </a:solidFill>
                <a:highlight>
                  <a:srgbClr val="FFFFFF"/>
                </a:highlight>
              </a:rPr>
              <a:t>~= 0.9</a:t>
            </a:r>
            <a:r>
              <a:rPr lang="en-US" altLang="zh-CN" sz="1500">
                <a:solidFill>
                  <a:srgbClr val="0D0D0D"/>
                </a:solidFill>
                <a:highlight>
                  <a:srgbClr val="FFFFFF"/>
                </a:highlight>
              </a:rPr>
              <a:t>5</a:t>
            </a:r>
            <a:endParaRPr sz="15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D0D0D"/>
                </a:solidFill>
                <a:highlight>
                  <a:srgbClr val="FFFFFF"/>
                </a:highlight>
              </a:rPr>
              <a:t>Rental: </a:t>
            </a:r>
            <a:r>
              <a:rPr lang="zh-CN" sz="1500">
                <a:solidFill>
                  <a:srgbClr val="0D0D0D"/>
                </a:solidFill>
                <a:highlight>
                  <a:schemeClr val="dk1"/>
                </a:highlight>
              </a:rPr>
              <a:t>R-square ~= </a:t>
            </a:r>
            <a:r>
              <a:rPr lang="zh-CN" sz="1500">
                <a:solidFill>
                  <a:srgbClr val="0D0D0D"/>
                </a:solidFill>
                <a:highlight>
                  <a:srgbClr val="FFFFFF"/>
                </a:highlight>
              </a:rPr>
              <a:t>0.3 to 0.5</a:t>
            </a:r>
            <a:endParaRPr sz="15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 i="1">
                <a:solidFill>
                  <a:srgbClr val="0D0D0D"/>
                </a:solidFill>
                <a:highlight>
                  <a:srgbClr val="FFFFFF"/>
                </a:highlight>
              </a:rPr>
              <a:t>(</a:t>
            </a:r>
            <a:r>
              <a:rPr lang="zh-CN" sz="1200" i="1">
                <a:solidFill>
                  <a:srgbClr val="0D0D0D"/>
                </a:solidFill>
                <a:highlight>
                  <a:srgbClr val="FFFFFF"/>
                </a:highlight>
              </a:rPr>
              <a:t>closer to 1 =&gt; better)</a:t>
            </a:r>
            <a:endParaRPr sz="1200" i="1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33"/>
          <p:cNvSpPr txBox="1"/>
          <p:nvPr>
            <p:ph type="title"/>
          </p:nvPr>
        </p:nvSpPr>
        <p:spPr>
          <a:xfrm>
            <a:off x="819150" y="48795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Other Attempts: Classification</a:t>
            </a:r>
            <a:r>
              <a:rPr lang="zh-CN" sz="3200" b="1">
                <a:solidFill>
                  <a:schemeClr val="dk2"/>
                </a:solidFill>
              </a:rPr>
              <a:t> Model 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882825" y="1264175"/>
            <a:ext cx="72393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zh-CN">
                <a:highlight>
                  <a:schemeClr val="dk1"/>
                </a:highlight>
              </a:rPr>
              <a:t>From perspective of mathematics, we can also regard this problem as a classification problem after converting numerical label into categorical labels.( set the interval 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range of price and treat it as different categories.</a:t>
            </a:r>
            <a:r>
              <a:rPr lang="zh-CN">
                <a:highlight>
                  <a:schemeClr val="dk1"/>
                </a:highlight>
              </a:rPr>
              <a:t>)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852125" y="2180375"/>
            <a:ext cx="43605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</a:rPr>
              <a:t>Classification Model used to predict: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Logistic Regression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AdaBoost Classifier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Multi-Layer Perceptron Classifier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Decision Tree Classifier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51176" y="2002675"/>
            <a:ext cx="3491125" cy="29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6" name="Google Shape;336;p34"/>
          <p:cNvSpPr txBox="1"/>
          <p:nvPr>
            <p:ph type="title"/>
          </p:nvPr>
        </p:nvSpPr>
        <p:spPr>
          <a:xfrm>
            <a:off x="865200" y="21925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Other Attempts: S</a:t>
            </a:r>
            <a:r>
              <a:rPr lang="zh-CN" sz="3200" b="1">
                <a:solidFill>
                  <a:schemeClr val="dk2"/>
                </a:solidFill>
              </a:rPr>
              <a:t>upplementary Feature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345450" y="845600"/>
            <a:ext cx="5872800" cy="3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add several features which we suppose are helpful to our model </a:t>
            </a:r>
            <a:r>
              <a:rPr lang="zh-CN" sz="17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sz="17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AutoNum type="arabicPeriod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MRT Information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Distance to nearest MRT station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Name of nearest MRT station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AutoNum type="arabicPeriod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Primary </a:t>
            </a: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School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Distance to nearest Primary School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Name of nearest Primary School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libri" panose="020F0502020204030204"/>
              <a:buAutoNum type="arabicPeriod"/>
            </a:pP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Shopping </a:t>
            </a:r>
            <a:r>
              <a:rPr lang="zh-CN" sz="19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Mall</a:t>
            </a:r>
            <a:endParaRPr sz="19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Distance to nearest Shopping Mall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Name of nearest Shopping Mall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43400" y="3943075"/>
            <a:ext cx="83493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</a:rPr>
              <a:t>These features indeed </a:t>
            </a:r>
            <a:r>
              <a:rPr lang="zh-CN" sz="1700" u="sng">
                <a:solidFill>
                  <a:srgbClr val="0D0D0D"/>
                </a:solidFill>
                <a:highlight>
                  <a:srgbClr val="FFFFFF"/>
                </a:highlight>
              </a:rPr>
              <a:t>have a certain correlation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</a:rPr>
              <a:t> with the price.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zh-CN" sz="1700" u="sng">
                <a:solidFill>
                  <a:srgbClr val="0D0D0D"/>
                </a:solidFill>
                <a:highlight>
                  <a:srgbClr val="FFFFFF"/>
                </a:highlight>
              </a:rPr>
              <a:t>Contribute little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</a:rPr>
              <a:t> to result of prediction </a:t>
            </a:r>
            <a:endParaRPr sz="17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zh-CN" sz="1700">
                <a:solidFill>
                  <a:srgbClr val="0D0D0D"/>
                </a:solidFill>
                <a:highlight>
                  <a:schemeClr val="dk1"/>
                </a:highlight>
              </a:rPr>
              <a:t>S</a:t>
            </a:r>
            <a:r>
              <a:rPr lang="zh-CN" sz="1700">
                <a:solidFill>
                  <a:srgbClr val="0D0D0D"/>
                </a:solidFill>
                <a:highlight>
                  <a:schemeClr val="dk1"/>
                </a:highlight>
              </a:rPr>
              <a:t>ignificantly </a:t>
            </a:r>
            <a:r>
              <a:rPr lang="zh-CN" sz="1700" u="sng">
                <a:solidFill>
                  <a:srgbClr val="0D0D0D"/>
                </a:solidFill>
                <a:highlight>
                  <a:schemeClr val="dk1"/>
                </a:highlight>
              </a:rPr>
              <a:t>increased the training costs and time</a:t>
            </a:r>
            <a:r>
              <a:rPr lang="zh-CN" sz="1700">
                <a:solidFill>
                  <a:srgbClr val="0D0D0D"/>
                </a:solidFill>
                <a:highlight>
                  <a:schemeClr val="dk1"/>
                </a:highlight>
              </a:rPr>
              <a:t>. </a:t>
            </a:r>
            <a:endParaRPr sz="17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69950" y="1310225"/>
            <a:ext cx="2525676" cy="263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18250" y="1330525"/>
            <a:ext cx="2621875" cy="25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1888674" y="1746100"/>
            <a:ext cx="5995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PART 04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Reflection and Conclusion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" name="Google Shape;351;p36"/>
          <p:cNvSpPr txBox="1"/>
          <p:nvPr>
            <p:ph type="title"/>
          </p:nvPr>
        </p:nvSpPr>
        <p:spPr>
          <a:xfrm>
            <a:off x="865200" y="33690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Conclusion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683700" y="1159200"/>
            <a:ext cx="78687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 panose="020F0502020204030204"/>
              <a:buChar char="●"/>
            </a:pPr>
            <a:r>
              <a:rPr lang="zh-CN" sz="1600">
                <a:solidFill>
                  <a:schemeClr val="dk2"/>
                </a:solidFill>
              </a:rPr>
              <a:t>Resale prediction:</a:t>
            </a:r>
            <a:endParaRPr sz="1600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 panose="020F0502020204030204"/>
              <a:buChar char="○"/>
            </a:pP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O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ur model can predict Resale Prices with 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relatively high accuracy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 panose="020F0502020204030204"/>
              <a:buChar char="○"/>
            </a:pP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P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erforms well in 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R-square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MAE</a:t>
            </a:r>
            <a:r>
              <a:rPr lang="zh-CN">
                <a:highlight>
                  <a:srgbClr val="FFFFFF"/>
                </a:highlight>
              </a:rPr>
              <a:t>, and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 MAPE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 panose="020F0502020204030204"/>
              <a:buChar char="●"/>
            </a:pPr>
            <a:r>
              <a:rPr lang="zh-CN" sz="1600">
                <a:solidFill>
                  <a:schemeClr val="dk2"/>
                </a:solidFill>
              </a:rPr>
              <a:t>Rental prediction:</a:t>
            </a:r>
            <a:endParaRPr sz="1600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 panose="020F0502020204030204"/>
              <a:buChar char="○"/>
            </a:pP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O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ur model's price predictions 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are 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satisfactory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 on the </a:t>
            </a:r>
            <a:r>
              <a:rPr lang="zh-CN" b="1">
                <a:solidFill>
                  <a:srgbClr val="FF0000"/>
                </a:solidFill>
                <a:highlight>
                  <a:schemeClr val="dk1"/>
                </a:highlight>
              </a:rPr>
              <a:t>MAE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 and </a:t>
            </a:r>
            <a:r>
              <a:rPr lang="zh-CN" b="1">
                <a:solidFill>
                  <a:srgbClr val="FF0000"/>
                </a:solidFill>
                <a:highlight>
                  <a:schemeClr val="dk1"/>
                </a:highlight>
              </a:rPr>
              <a:t>MAPE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 metrics,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though performing </a:t>
            </a:r>
            <a:r>
              <a:rPr lang="zh-CN" b="1">
                <a:solidFill>
                  <a:srgbClr val="FF0000"/>
                </a:solidFill>
                <a:highlight>
                  <a:srgbClr val="FFFFFF"/>
                </a:highlight>
              </a:rPr>
              <a:t>slightly worse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 than Resale prediction. 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 panose="020F0502020204030204"/>
              <a:buChar char="○"/>
            </a:pP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However, </a:t>
            </a:r>
            <a:r>
              <a:rPr lang="zh-CN" b="1">
                <a:solidFill>
                  <a:srgbClr val="FF0000"/>
                </a:solidFill>
                <a:highlight>
                  <a:schemeClr val="dk1"/>
                </a:highlight>
              </a:rPr>
              <a:t>poor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 in 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ability of predicting data variability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 panose="020F0502020204030204"/>
              <a:buChar char="■"/>
            </a:pPr>
            <a:r>
              <a:rPr lang="zh-CN">
                <a:solidFill>
                  <a:srgbClr val="FF0000"/>
                </a:solidFill>
                <a:highlight>
                  <a:srgbClr val="FFFFFF"/>
                </a:highlight>
              </a:rPr>
              <a:t>R-sqare ~= 0.45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 panose="020F0502020204030204"/>
              <a:buChar char="○"/>
            </a:pP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The MAE and MAPE of 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Dummy Model(use mean price of training set as prediction) </a:t>
            </a:r>
            <a:r>
              <a:rPr lang="zh-CN">
                <a:solidFill>
                  <a:srgbClr val="0D0D0D"/>
                </a:solidFill>
                <a:highlight>
                  <a:srgbClr val="FFFFFF"/>
                </a:highlight>
              </a:rPr>
              <a:t>is only</a:t>
            </a:r>
            <a:r>
              <a:rPr lang="zh-CN" b="1">
                <a:solidFill>
                  <a:srgbClr val="0D0D0D"/>
                </a:solidFill>
                <a:highlight>
                  <a:srgbClr val="FFFFFF"/>
                </a:highlight>
              </a:rPr>
              <a:t> 577 and 0.24!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chemeClr val="dk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Although features⬆ =&gt; score⬆(sometimes 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increase only a little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), but training time and costs⬆. So it’s better to </a:t>
            </a:r>
            <a:r>
              <a:rPr lang="zh-CN" b="1">
                <a:solidFill>
                  <a:srgbClr val="0D0D0D"/>
                </a:solidFill>
                <a:highlight>
                  <a:schemeClr val="dk1"/>
                </a:highlight>
              </a:rPr>
              <a:t>discard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</a:rPr>
              <a:t> some features!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819150" y="953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" name="Google Shape;358;p37"/>
          <p:cNvSpPr txBox="1"/>
          <p:nvPr>
            <p:ph type="title"/>
          </p:nvPr>
        </p:nvSpPr>
        <p:spPr>
          <a:xfrm>
            <a:off x="875125" y="380475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Reflection</a:t>
            </a:r>
            <a:endParaRPr lang="zh-CN" sz="3200" b="1">
              <a:solidFill>
                <a:schemeClr val="dk2"/>
              </a:solidFill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893700" y="1481625"/>
            <a:ext cx="7356600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 achieve better price predictions, it may be necessary to consider some other factors which is significant for price. </a:t>
            </a:r>
            <a:endParaRPr sz="2000">
              <a:solidFill>
                <a:srgbClr val="0D0D0D"/>
              </a:solidFill>
              <a:highlight>
                <a:srgbClr val="FFFFFF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Calibri" panose="020F0502020204030204"/>
              <a:buChar char="●"/>
            </a:pP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Factors related to the property itself such as 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</a:rPr>
              <a:t>decoration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condition, and amenities. 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Calibri" panose="020F0502020204030204"/>
              <a:buChar char="●"/>
            </a:pP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External factors 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include</a:t>
            </a:r>
            <a:r>
              <a:rPr lang="zh-CN" sz="170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the impact of a pandemic and financial crisis.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body" idx="1"/>
          </p:nvPr>
        </p:nvSpPr>
        <p:spPr>
          <a:xfrm>
            <a:off x="819150" y="1504675"/>
            <a:ext cx="17526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Video</a:t>
            </a:r>
            <a:endParaRPr sz="1900"/>
          </a:p>
        </p:txBody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819150" y="487950"/>
            <a:ext cx="75057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Web Demo</a:t>
            </a:r>
            <a:endParaRPr lang="zh-CN" sz="32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WeChat_2024041021494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1805" y="0"/>
            <a:ext cx="802068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b="1"/>
              <a:t>Thank you!</a:t>
            </a:r>
            <a:endParaRPr sz="33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PART 01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Dataset and preprocessing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922050" y="187625"/>
            <a:ext cx="72999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DATASET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686200" y="989550"/>
            <a:ext cx="2015400" cy="1680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 Datasets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918,909 Rows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Monthly Resale Transactions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1990 to Feb 2024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4089775" y="929400"/>
            <a:ext cx="2015400" cy="195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</a:t>
            </a:r>
            <a:r>
              <a:rPr lang="zh-CN" sz="15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Features</a:t>
            </a:r>
            <a:endParaRPr sz="15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Type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Block 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Storey Range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Floor Area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Model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Lease Commence Date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Remaining Lease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7310575" y="1201000"/>
            <a:ext cx="1476000" cy="16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5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6146426" y="3858750"/>
            <a:ext cx="11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Relationship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1686200" y="3012100"/>
            <a:ext cx="2015400" cy="1766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F1F1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 Dataset</a:t>
            </a: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F1F1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106,076 Rows</a:t>
            </a: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F1F1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Monthly Transactions</a:t>
            </a: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F1F1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From Jan 2021 to Dec 2023</a:t>
            </a:r>
            <a:endParaRPr>
              <a:solidFill>
                <a:srgbClr val="1F1F1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089775" y="3181875"/>
            <a:ext cx="2015400" cy="145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Features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 Approval Date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Block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Street Name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Type</a:t>
            </a:r>
            <a:endParaRPr sz="1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7310575" y="3224475"/>
            <a:ext cx="1476000" cy="136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 b="1" i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63" name="Google Shape;163;p16"/>
          <p:cNvCxnSpPr>
            <a:stCxn id="161" idx="3"/>
            <a:endCxn id="162" idx="1"/>
          </p:cNvCxnSpPr>
          <p:nvPr/>
        </p:nvCxnSpPr>
        <p:spPr>
          <a:xfrm>
            <a:off x="6105175" y="3908775"/>
            <a:ext cx="12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6105175" y="2041300"/>
            <a:ext cx="12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6146426" y="1978750"/>
            <a:ext cx="11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Relationship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05500" y="1475850"/>
            <a:ext cx="906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</a:t>
            </a:r>
            <a:b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Dataset</a:t>
            </a:r>
            <a:endParaRPr sz="1700" b="1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05500" y="3478575"/>
            <a:ext cx="906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</a:t>
            </a:r>
            <a: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ental</a:t>
            </a:r>
            <a:b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zh-CN" sz="1700" b="1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Dataset</a:t>
            </a:r>
            <a:endParaRPr sz="1700" b="1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19163" y="68975"/>
            <a:ext cx="75057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dk2"/>
                </a:solidFill>
              </a:rPr>
              <a:t>Data preprocessing</a:t>
            </a:r>
            <a:endParaRPr sz="1900" b="1">
              <a:solidFill>
                <a:schemeClr val="dk2"/>
              </a:solidFill>
            </a:endParaRPr>
          </a:p>
        </p:txBody>
      </p:sp>
      <p:graphicFrame>
        <p:nvGraphicFramePr>
          <p:cNvPr id="173" name="Google Shape;173;p17"/>
          <p:cNvGraphicFramePr/>
          <p:nvPr/>
        </p:nvGraphicFramePr>
        <p:xfrm>
          <a:off x="320800" y="767375"/>
          <a:ext cx="8533725" cy="3000000"/>
        </p:xfrm>
        <a:graphic>
          <a:graphicData uri="http://schemas.openxmlformats.org/drawingml/2006/table">
            <a:tbl>
              <a:tblPr>
                <a:noFill/>
                <a:tableStyleId>{B2C24A2D-04DE-4658-AC48-533828924202}</a:tableStyleId>
              </a:tblPr>
              <a:tblGrid>
                <a:gridCol w="4994450"/>
                <a:gridCol w="3539275"/>
              </a:tblGrid>
              <a:tr h="27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T</a:t>
                      </a:r>
                      <a:r>
                        <a:rPr lang="zh-CN" sz="1200" b="1"/>
                        <a:t>hings we did </a:t>
                      </a:r>
                      <a:r>
                        <a:rPr lang="zh-CN" sz="1200" b="1" i="1">
                          <a:solidFill>
                            <a:schemeClr val="accent3"/>
                          </a:solidFill>
                        </a:rPr>
                        <a:t>(For both Resale and Rental dataset)</a:t>
                      </a:r>
                      <a:endParaRPr sz="1200" b="1" i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P</a:t>
                      </a:r>
                      <a:r>
                        <a:rPr lang="zh-CN" sz="1200" b="1"/>
                        <a:t>roblems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4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rgbClr val="38761D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R</a:t>
                      </a:r>
                      <a:r>
                        <a:rPr lang="zh-CN" sz="1200" b="1">
                          <a:solidFill>
                            <a:srgbClr val="38761D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enamed 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Flat Type and Flat Model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different names </a:t>
                      </a:r>
                      <a:r>
                        <a:rPr lang="zh-CN" sz="1200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of the same kind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4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D</a:t>
                      </a: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eleted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the data without corresponding latitude and longitude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without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corresponding latitude and longitude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4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xtracted the </a:t>
                      </a: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year and month label separately </a:t>
                      </a:r>
                      <a:r>
                        <a:rPr lang="zh-CN" sz="1200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from time label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time label including </a:t>
                      </a: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both year and month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74" name="Google Shape;174;p17"/>
          <p:cNvGraphicFramePr/>
          <p:nvPr/>
        </p:nvGraphicFramePr>
        <p:xfrm>
          <a:off x="320763" y="2572000"/>
          <a:ext cx="8533725" cy="3000000"/>
        </p:xfrm>
        <a:graphic>
          <a:graphicData uri="http://schemas.openxmlformats.org/drawingml/2006/table">
            <a:tbl>
              <a:tblPr>
                <a:noFill/>
                <a:tableStyleId>{B2C24A2D-04DE-4658-AC48-533828924202}</a:tableStyleId>
              </a:tblPr>
              <a:tblGrid>
                <a:gridCol w="4931225"/>
                <a:gridCol w="3602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T</a:t>
                      </a:r>
                      <a:r>
                        <a:rPr lang="zh-CN" sz="1200" b="1"/>
                        <a:t>hings we did </a:t>
                      </a:r>
                      <a:r>
                        <a:rPr lang="zh-CN" sz="1200" b="1" i="1">
                          <a:solidFill>
                            <a:schemeClr val="accent3"/>
                          </a:solidFill>
                        </a:rPr>
                        <a:t>(Specially for Resale dataset)</a:t>
                      </a:r>
                      <a:endParaRPr sz="1200" b="1" i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P</a:t>
                      </a:r>
                      <a:r>
                        <a:rPr lang="zh-CN" sz="1200" b="1"/>
                        <a:t>roblems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C</a:t>
                      </a: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alculated</a:t>
                      </a:r>
                      <a:r>
                        <a:rPr lang="zh-CN" sz="1200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</a:t>
                      </a:r>
                      <a:r>
                        <a:rPr lang="zh-CN" sz="1200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the Remaining Lease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missing value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M</a:t>
                      </a: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erged</a:t>
                      </a:r>
                      <a:r>
                        <a:rPr lang="zh-CN" sz="1200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the intervals for</a:t>
                      </a: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Storey Range as floor level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some </a:t>
                      </a: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intervals which have the intersection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75" name="Google Shape;175;p17"/>
          <p:cNvGraphicFramePr/>
          <p:nvPr/>
        </p:nvGraphicFramePr>
        <p:xfrm>
          <a:off x="320800" y="4056725"/>
          <a:ext cx="8533700" cy="3000000"/>
        </p:xfrm>
        <a:graphic>
          <a:graphicData uri="http://schemas.openxmlformats.org/drawingml/2006/table">
            <a:tbl>
              <a:tblPr>
                <a:noFill/>
                <a:tableStyleId>{B2C24A2D-04DE-4658-AC48-533828924202}</a:tableStyleId>
              </a:tblPr>
              <a:tblGrid>
                <a:gridCol w="4994450"/>
                <a:gridCol w="35392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T</a:t>
                      </a:r>
                      <a:r>
                        <a:rPr lang="zh-CN" sz="1200" b="1"/>
                        <a:t>hings we did </a:t>
                      </a:r>
                      <a:r>
                        <a:rPr lang="zh-CN" sz="1200" b="1" i="1">
                          <a:solidFill>
                            <a:schemeClr val="accent3"/>
                          </a:solidFill>
                        </a:rPr>
                        <a:t>(Specially for Rental dataset)</a:t>
                      </a:r>
                      <a:endParaRPr sz="1200" b="1" i="1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/>
                        <a:t>P</a:t>
                      </a:r>
                      <a:r>
                        <a:rPr lang="zh-CN" sz="1200" b="1"/>
                        <a:t>roblems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accen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Added</a:t>
                      </a:r>
                      <a:r>
                        <a:rPr lang="zh-CN" sz="1200">
                          <a:solidFill>
                            <a:schemeClr val="dk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one new variable called Month Increment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time range too </a:t>
                      </a:r>
                      <a:r>
                        <a:rPr lang="zh-CN" sz="1200" b="1">
                          <a:solidFill>
                            <a:schemeClr val="accent2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short</a:t>
                      </a:r>
                      <a:r>
                        <a:rPr lang="zh-CN" sz="1200"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 (3 years)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Part 02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Exploratory Data Analysis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Median and Mean of HDB price over time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2000" y="965163"/>
            <a:ext cx="2313901" cy="177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333425" y="444110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6275" y="1007394"/>
            <a:ext cx="2190875" cy="16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21418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2397150" y="1007400"/>
            <a:ext cx="23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highlight>
                <a:schemeClr val="dk1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6275" y="3098649"/>
            <a:ext cx="2190876" cy="72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2397150" y="2583050"/>
            <a:ext cx="20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6885900" y="2079150"/>
            <a:ext cx="2124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should import </a:t>
            </a:r>
            <a:r>
              <a:rPr lang="zh-CN" b="1">
                <a:solidFill>
                  <a:schemeClr val="accent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 increment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and </a:t>
            </a:r>
            <a:r>
              <a:rPr lang="zh-CN" b="1">
                <a:solidFill>
                  <a:schemeClr val="accent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for Rental in our model.</a:t>
            </a:r>
            <a:endParaRPr>
              <a:solidFill>
                <a:srgbClr val="0D0D0D"/>
              </a:solidFill>
              <a:highlight>
                <a:schemeClr val="dk1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2000" y="3231975"/>
            <a:ext cx="2313899" cy="7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2422425" y="2079150"/>
            <a:ext cx="2124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 should import </a:t>
            </a:r>
            <a:r>
              <a:rPr lang="zh-CN" b="1">
                <a:solidFill>
                  <a:schemeClr val="accent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Year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and </a:t>
            </a:r>
            <a:r>
              <a:rPr lang="zh-CN" b="1">
                <a:solidFill>
                  <a:schemeClr val="accent2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Month</a:t>
            </a:r>
            <a:r>
              <a:rPr lang="zh-CN">
                <a:solidFill>
                  <a:srgbClr val="0D0D0D"/>
                </a:solidFill>
                <a:highlight>
                  <a:schemeClr val="dk1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for Resale in our model.</a:t>
            </a:r>
            <a:endParaRPr>
              <a:solidFill>
                <a:srgbClr val="0D0D0D"/>
              </a:solidFill>
              <a:highlight>
                <a:schemeClr val="dk1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Town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333425" y="444110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21418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6075" y="949625"/>
            <a:ext cx="4115925" cy="29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22625" y="949625"/>
            <a:ext cx="3792375" cy="29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2350275" y="3990575"/>
            <a:ext cx="634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</a:t>
            </a:r>
            <a:r>
              <a:rPr lang="zh-CN" sz="13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Town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feature has an 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influence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on HDB Resale or Rental Price.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742350" y="389850"/>
            <a:ext cx="7505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dk2"/>
                </a:solidFill>
              </a:rPr>
              <a:t>HDB price by Flat Type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333425" y="4441100"/>
            <a:ext cx="144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Rental Price</a:t>
            </a:r>
            <a:endParaRPr sz="15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2141850" y="4441100"/>
            <a:ext cx="14433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Resale Price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06125" y="892250"/>
            <a:ext cx="3660750" cy="286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9925" y="892250"/>
            <a:ext cx="3535700" cy="30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2299625" y="4056200"/>
            <a:ext cx="547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</a:t>
            </a:r>
            <a:r>
              <a:rPr lang="zh-CN" sz="1300" b="1">
                <a:solidFill>
                  <a:schemeClr val="accent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Flat Type</a:t>
            </a:r>
            <a:r>
              <a:rPr lang="zh-CN" sz="130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feature has an influence on HDB Resale or Rental Price.</a:t>
            </a:r>
            <a:endParaRPr sz="130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bc5f7d6-fcaa-420e-9f19-97517f839e90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055*3789*520*52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PP_MARK_KEY" val="c29d7998-96ab-4035-beb4-e707509bbcdd"/>
  <p:tag name="COMMONDATA" val="eyJoZGlkIjoiNzI4MDgxMGZlMTdhYTEwMDRiY2Q3YjdjOWE0NDVjMDMifQ=="/>
</p:tagLst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6250</Words>
  <Application>WPS 演示</Application>
  <PresentationFormat/>
  <Paragraphs>440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Arial</vt:lpstr>
      <vt:lpstr>Nunito</vt:lpstr>
      <vt:lpstr>Calibri</vt:lpstr>
      <vt:lpstr>微软雅黑</vt:lpstr>
      <vt:lpstr>Arial Unicode MS</vt:lpstr>
      <vt:lpstr>Shift</vt:lpstr>
      <vt:lpstr>HDB Price Prediction</vt:lpstr>
      <vt:lpstr>PowerPoint 演示文稿</vt:lpstr>
      <vt:lpstr>Dataset and preprocessing</vt:lpstr>
      <vt:lpstr>DATASET</vt:lpstr>
      <vt:lpstr>Data preprocessing</vt:lpstr>
      <vt:lpstr>Exploratory Data Analysis</vt:lpstr>
      <vt:lpstr>Median and Mean of HDB price over time</vt:lpstr>
      <vt:lpstr>HDB Price by Town </vt:lpstr>
      <vt:lpstr>HDB price by Flat Type</vt:lpstr>
      <vt:lpstr>HDB price by Street Name </vt:lpstr>
      <vt:lpstr>HDB price by Block</vt:lpstr>
      <vt:lpstr>HDB price by Floor Level</vt:lpstr>
      <vt:lpstr>HDB price by Remaining Lease</vt:lpstr>
      <vt:lpstr>HDB price by Floor Area</vt:lpstr>
      <vt:lpstr>Price Prediction and Results</vt:lpstr>
      <vt:lpstr>Feature Selection </vt:lpstr>
      <vt:lpstr>Data Preperation </vt:lpstr>
      <vt:lpstr>Regression Model </vt:lpstr>
      <vt:lpstr>Model Evaluation</vt:lpstr>
      <vt:lpstr>Results of Regression Model</vt:lpstr>
      <vt:lpstr>Other Attempts: Classification Model </vt:lpstr>
      <vt:lpstr>Other Attempts: Supplementary Feature</vt:lpstr>
      <vt:lpstr>Reflection and Conclusion</vt:lpstr>
      <vt:lpstr>Conclusion</vt:lpstr>
      <vt:lpstr>Reflection</vt:lpstr>
      <vt:lpstr>Web Demo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HDB Price Prediction</dc:title>
  <dc:creator/>
  <cp:lastModifiedBy>贾天忠</cp:lastModifiedBy>
  <cp:revision>3</cp:revision>
  <dcterms:created xsi:type="dcterms:W3CDTF">2024-04-10T13:52:00Z</dcterms:created>
  <dcterms:modified xsi:type="dcterms:W3CDTF">2025-02-26T19:03:48Z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9818B1BE9A12490CA2730D6A7ABDD9A6</vt:lpwstr>
  </property>
  <property fmtid="{D5CDD505-2E9C-101B-9397-08002B2CF9AE}" pid="3" name="KSOProductBuildVer">
    <vt:lpwstr>2052-11.1.0.12165</vt:lpwstr>
  </property>
</Properties>
</file>